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27.jpeg" ContentType="image/jpeg"/>
  <Override PartName="/ppt/media/image26.jpeg" ContentType="image/jpeg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8.jpeg" ContentType="image/jpeg"/>
  <Override PartName="/ppt/media/image17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6" descr=""/>
          <p:cNvPicPr/>
          <p:nvPr/>
        </p:nvPicPr>
        <p:blipFill>
          <a:blip r:embed="rId2"/>
          <a:stretch/>
        </p:blipFill>
        <p:spPr>
          <a:xfrm>
            <a:off x="0" y="2051280"/>
            <a:ext cx="12191760" cy="414468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edit 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Master 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title 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F95A3824-BF92-4FE3-A819-3137328993B6}" type="datetime1">
              <a:rPr b="0" lang="en-US" sz="1200" spc="-1" strike="noStrike">
                <a:solidFill>
                  <a:srgbClr val="8b8b8b"/>
                </a:solidFill>
                <a:latin typeface="Calibri"/>
              </a:rPr>
              <a:t>05/27/2019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A2D75923-10C9-4166-B80E-80C8D8AB789D}" type="slidenum">
              <a:rPr b="1" lang="en-US" sz="16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6" descr=""/>
          <p:cNvPicPr/>
          <p:nvPr/>
        </p:nvPicPr>
        <p:blipFill>
          <a:blip r:embed="rId2"/>
          <a:stretch/>
        </p:blipFill>
        <p:spPr>
          <a:xfrm>
            <a:off x="0" y="2051280"/>
            <a:ext cx="12191760" cy="4144680"/>
          </a:xfrm>
          <a:prstGeom prst="rect">
            <a:avLst/>
          </a:prstGeom>
          <a:ln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C26DA752-FF15-4C4C-9EAD-5506C6BA7B8D}" type="datetime1">
              <a:rPr b="0" lang="en-US" sz="1200" spc="-1" strike="noStrike">
                <a:solidFill>
                  <a:srgbClr val="8b8b8b"/>
                </a:solidFill>
                <a:latin typeface="Calibri"/>
              </a:rPr>
              <a:t>05/27/2019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546AFD65-97A5-460B-921D-B49B1136CFEF}" type="slidenum">
              <a:rPr b="1" lang="en-US" sz="16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en-US" sz="16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54;p13" descr=""/>
          <p:cNvPicPr/>
          <p:nvPr/>
        </p:nvPicPr>
        <p:blipFill>
          <a:blip r:embed="rId1"/>
          <a:stretch/>
        </p:blipFill>
        <p:spPr>
          <a:xfrm>
            <a:off x="6373800" y="2051280"/>
            <a:ext cx="5507640" cy="4533120"/>
          </a:xfrm>
          <a:prstGeom prst="rect">
            <a:avLst/>
          </a:prstGeom>
          <a:ln>
            <a:noFill/>
          </a:ln>
        </p:spPr>
      </p:pic>
      <p:sp>
        <p:nvSpPr>
          <p:cNvPr id="85" name="TextShape 1"/>
          <p:cNvSpPr txBox="1"/>
          <p:nvPr/>
        </p:nvSpPr>
        <p:spPr>
          <a:xfrm>
            <a:off x="415440" y="510120"/>
            <a:ext cx="11360520" cy="143892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 anchor="b"/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The Vast Snails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9084960" y="3561480"/>
            <a:ext cx="1780560" cy="50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Elodie Rijnja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CustomShape 3"/>
          <p:cNvSpPr/>
          <p:nvPr/>
        </p:nvSpPr>
        <p:spPr>
          <a:xfrm>
            <a:off x="9084960" y="3964320"/>
            <a:ext cx="1780560" cy="50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Jozsef Zsiros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8" name="CustomShape 4"/>
          <p:cNvSpPr/>
          <p:nvPr/>
        </p:nvSpPr>
        <p:spPr>
          <a:xfrm>
            <a:off x="9330480" y="5805720"/>
            <a:ext cx="1780560" cy="50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Wessel Rijk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Hillclimber: Optionele Functies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B3899150-F6DB-4B9F-B7D9-CE704AE1DD4C}" type="slidenum">
              <a:rPr b="1" lang="en-US" sz="16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en-US" sz="1600" spc="-1" strike="noStrike">
              <a:latin typeface="Times New Roman"/>
            </a:endParaRPr>
          </a:p>
        </p:txBody>
      </p:sp>
    </p:spTree>
  </p:cSld>
  <p:timing>
    <p:tnLst>
      <p:par>
        <p:cTn id="26" dur="indefinite" restart="never" nodeType="tmRoot">
          <p:childTnLst>
            <p:seq>
              <p:cTn id="2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Iteratieve Algoritmes: Simulated Annealing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Temperatuur: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Lineair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Exponentieel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Sigmodeus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Verwissel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Mate verslechtering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Temperatuur bij verslechtering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6E026C48-6767-46E3-898F-A25499BF8DAE}" type="slidenum">
              <a:rPr b="1" lang="en-US" sz="16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en-US" sz="1600" spc="-1" strike="noStrike">
              <a:latin typeface="Times New Roman"/>
            </a:endParaRPr>
          </a:p>
        </p:txBody>
      </p:sp>
    </p:spTree>
  </p:cSld>
  <p:timing>
    <p:tnLst>
      <p:par>
        <p:cTn id="28" dur="indefinite" restart="never" nodeType="tmRoot">
          <p:childTnLst>
            <p:seq>
              <p:cTn id="2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Simulated Annealing Temperatuur: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84AC8677-5B45-4BF5-BFFB-202435EFF687}" type="slidenum">
              <a:rPr b="1" lang="en-US" sz="16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en-US" sz="1600" spc="-1" strike="noStrike">
              <a:latin typeface="Times New Roman"/>
            </a:endParaRPr>
          </a:p>
        </p:txBody>
      </p:sp>
      <p:pic>
        <p:nvPicPr>
          <p:cNvPr id="136" name="Picture 7" descr=""/>
          <p:cNvPicPr/>
          <p:nvPr/>
        </p:nvPicPr>
        <p:blipFill>
          <a:blip r:embed="rId1"/>
          <a:stretch/>
        </p:blipFill>
        <p:spPr>
          <a:xfrm>
            <a:off x="7629120" y="2741400"/>
            <a:ext cx="3724200" cy="2792880"/>
          </a:xfrm>
          <a:prstGeom prst="rect">
            <a:avLst/>
          </a:prstGeom>
          <a:ln>
            <a:noFill/>
          </a:ln>
        </p:spPr>
      </p:pic>
      <p:pic>
        <p:nvPicPr>
          <p:cNvPr id="137" name="Picture 9" descr=""/>
          <p:cNvPicPr/>
          <p:nvPr/>
        </p:nvPicPr>
        <p:blipFill>
          <a:blip r:embed="rId2"/>
          <a:stretch/>
        </p:blipFill>
        <p:spPr>
          <a:xfrm>
            <a:off x="110880" y="2568960"/>
            <a:ext cx="4183200" cy="3137400"/>
          </a:xfrm>
          <a:prstGeom prst="rect">
            <a:avLst/>
          </a:prstGeom>
          <a:ln>
            <a:noFill/>
          </a:ln>
        </p:spPr>
      </p:pic>
      <p:pic>
        <p:nvPicPr>
          <p:cNvPr id="138" name="Content Placeholder 16" descr=""/>
          <p:cNvPicPr/>
          <p:nvPr/>
        </p:nvPicPr>
        <p:blipFill>
          <a:blip r:embed="rId3"/>
          <a:stretch/>
        </p:blipFill>
        <p:spPr>
          <a:xfrm>
            <a:off x="3937680" y="2741400"/>
            <a:ext cx="3724200" cy="279288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1526400" y="5534640"/>
            <a:ext cx="1186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Lineair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CustomShape 4"/>
          <p:cNvSpPr/>
          <p:nvPr/>
        </p:nvSpPr>
        <p:spPr>
          <a:xfrm>
            <a:off x="5044320" y="5534640"/>
            <a:ext cx="21031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Exponentieel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1" name="CustomShape 5"/>
          <p:cNvSpPr/>
          <p:nvPr/>
        </p:nvSpPr>
        <p:spPr>
          <a:xfrm>
            <a:off x="9162000" y="5534640"/>
            <a:ext cx="2544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Sigmodeus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0" dur="indefinite" restart="never" nodeType="tmRoot">
          <p:childTnLst>
            <p:seq>
              <p:cTn id="3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Plant Propagation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Startpopulatie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Bereken adapted fitness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Bereken aantal kinderen &amp; iteraties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Selecteer de beste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Herhaal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CB369085-9104-4042-9D16-D884D01F6144}" type="slidenum">
              <a:rPr b="1" lang="en-US" sz="16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en-US" sz="1600" spc="-1" strike="noStrike">
              <a:latin typeface="Times New Roman"/>
            </a:endParaRPr>
          </a:p>
        </p:txBody>
      </p:sp>
      <p:pic>
        <p:nvPicPr>
          <p:cNvPr id="145" name="Picture 5" descr=""/>
          <p:cNvPicPr/>
          <p:nvPr/>
        </p:nvPicPr>
        <p:blipFill>
          <a:blip r:embed="rId1"/>
          <a:stretch/>
        </p:blipFill>
        <p:spPr>
          <a:xfrm>
            <a:off x="6643080" y="495000"/>
            <a:ext cx="4710240" cy="3139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2" dur="indefinite" restart="never" nodeType="tmRoot">
          <p:childTnLst>
            <p:seq>
              <p:cTn id="3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A23FAECF-0D27-4224-808E-B339BFBC56CC}" type="slidenum">
              <a:rPr b="1" lang="en-US" sz="16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en-US" sz="1600" spc="-1" strike="noStrike">
              <a:latin typeface="Times New Roman"/>
            </a:endParaRPr>
          </a:p>
        </p:txBody>
      </p:sp>
      <p:pic>
        <p:nvPicPr>
          <p:cNvPr id="147" name="Picture 2" descr=""/>
          <p:cNvPicPr/>
          <p:nvPr/>
        </p:nvPicPr>
        <p:blipFill>
          <a:blip r:embed="rId1"/>
          <a:stretch/>
        </p:blipFill>
        <p:spPr>
          <a:xfrm>
            <a:off x="1614960" y="0"/>
            <a:ext cx="8961480" cy="6857640"/>
          </a:xfrm>
          <a:prstGeom prst="rect">
            <a:avLst/>
          </a:prstGeom>
          <a:ln>
            <a:noFill/>
          </a:ln>
        </p:spPr>
      </p:pic>
      <p:sp>
        <p:nvSpPr>
          <p:cNvPr id="148" name="CustomShape 2"/>
          <p:cNvSpPr/>
          <p:nvPr/>
        </p:nvSpPr>
        <p:spPr>
          <a:xfrm>
            <a:off x="7315200" y="5852160"/>
            <a:ext cx="365760" cy="27432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4" dur="indefinite" restart="never" nodeType="tmRoot">
          <p:childTnLst>
            <p:seq>
              <p:cTn id="3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E75A7B10-4B08-4BC8-9092-DF4B9A4F6864}" type="slidenum">
              <a:rPr b="1" lang="en-US" sz="16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en-US" sz="1600" spc="-1" strike="noStrike">
              <a:latin typeface="Times New Roman"/>
            </a:endParaRPr>
          </a:p>
        </p:txBody>
      </p:sp>
      <p:pic>
        <p:nvPicPr>
          <p:cNvPr id="150" name="Picture 4" descr=""/>
          <p:cNvPicPr/>
          <p:nvPr/>
        </p:nvPicPr>
        <p:blipFill>
          <a:blip r:embed="rId1"/>
          <a:stretch/>
        </p:blipFill>
        <p:spPr>
          <a:xfrm>
            <a:off x="1617480" y="0"/>
            <a:ext cx="8957160" cy="6857640"/>
          </a:xfrm>
          <a:prstGeom prst="rect">
            <a:avLst/>
          </a:prstGeom>
          <a:ln>
            <a:noFill/>
          </a:ln>
        </p:spPr>
      </p:pic>
      <p:sp>
        <p:nvSpPr>
          <p:cNvPr id="151" name="CustomShape 2"/>
          <p:cNvSpPr/>
          <p:nvPr/>
        </p:nvSpPr>
        <p:spPr>
          <a:xfrm>
            <a:off x="8531280" y="0"/>
            <a:ext cx="2377080" cy="76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36" dur="indefinite" restart="never" nodeType="tmRoot">
          <p:childTnLst>
            <p:seq>
              <p:cTn id="3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C55FBECB-0A94-4544-AD96-BE0068E047CF}" type="slidenum">
              <a:rPr b="1" lang="en-US" sz="16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en-US" sz="1600" spc="-1" strike="noStrike">
              <a:latin typeface="Times New Roman"/>
            </a:endParaRPr>
          </a:p>
        </p:txBody>
      </p:sp>
      <p:pic>
        <p:nvPicPr>
          <p:cNvPr id="153" name="Picture 8" descr=""/>
          <p:cNvPicPr/>
          <p:nvPr/>
        </p:nvPicPr>
        <p:blipFill>
          <a:blip r:embed="rId1"/>
          <a:stretch/>
        </p:blipFill>
        <p:spPr>
          <a:xfrm>
            <a:off x="1617480" y="0"/>
            <a:ext cx="89571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8" dur="indefinite" restart="never" nodeType="tmRoot">
          <p:childTnLst>
            <p:seq>
              <p:cTn id="3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DAF05CE5-39C0-4BC6-9A1F-2014B24D6C5C}" type="slidenum">
              <a:rPr b="1" lang="en-US" sz="16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en-US" sz="1600" spc="-1" strike="noStrike">
              <a:latin typeface="Times New Roman"/>
            </a:endParaRPr>
          </a:p>
        </p:txBody>
      </p:sp>
      <p:pic>
        <p:nvPicPr>
          <p:cNvPr id="155" name="Picture 4" descr=""/>
          <p:cNvPicPr/>
          <p:nvPr/>
        </p:nvPicPr>
        <p:blipFill>
          <a:blip r:embed="rId1"/>
          <a:stretch/>
        </p:blipFill>
        <p:spPr>
          <a:xfrm>
            <a:off x="1617480" y="0"/>
            <a:ext cx="89571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0" dur="indefinite" restart="never" nodeType="tmRoot">
          <p:childTnLst>
            <p:seq>
              <p:cTn id="4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Simulated Annealing Kans: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7" name="Content Placeholder 8" descr=""/>
          <p:cNvPicPr/>
          <p:nvPr/>
        </p:nvPicPr>
        <p:blipFill>
          <a:blip r:embed="rId1"/>
          <a:stretch/>
        </p:blipFill>
        <p:spPr>
          <a:xfrm>
            <a:off x="4029480" y="2440440"/>
            <a:ext cx="4220640" cy="3165480"/>
          </a:xfrm>
          <a:prstGeom prst="rect">
            <a:avLst/>
          </a:prstGeom>
          <a:ln>
            <a:noFill/>
          </a:ln>
        </p:spPr>
      </p:pic>
      <p:sp>
        <p:nvSpPr>
          <p:cNvPr id="158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5227B77F-E642-4D28-AE30-BCEC3A6DCD9A}" type="slidenum">
              <a:rPr b="1" lang="en-US" sz="16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159" name="CustomShape 3"/>
          <p:cNvSpPr/>
          <p:nvPr/>
        </p:nvSpPr>
        <p:spPr>
          <a:xfrm>
            <a:off x="1526400" y="5534640"/>
            <a:ext cx="1186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Lineair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0" name="CustomShape 4"/>
          <p:cNvSpPr/>
          <p:nvPr/>
        </p:nvSpPr>
        <p:spPr>
          <a:xfrm>
            <a:off x="5044320" y="5534640"/>
            <a:ext cx="21031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Exponentieel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1" name="CustomShape 5"/>
          <p:cNvSpPr/>
          <p:nvPr/>
        </p:nvSpPr>
        <p:spPr>
          <a:xfrm>
            <a:off x="9162000" y="5534640"/>
            <a:ext cx="2544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Sigmodidaal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62" name="Picture 10" descr=""/>
          <p:cNvPicPr/>
          <p:nvPr/>
        </p:nvPicPr>
        <p:blipFill>
          <a:blip r:embed="rId2"/>
          <a:stretch/>
        </p:blipFill>
        <p:spPr>
          <a:xfrm>
            <a:off x="0" y="2441160"/>
            <a:ext cx="4150080" cy="3112560"/>
          </a:xfrm>
          <a:prstGeom prst="rect">
            <a:avLst/>
          </a:prstGeom>
          <a:ln>
            <a:noFill/>
          </a:ln>
        </p:spPr>
      </p:pic>
      <p:pic>
        <p:nvPicPr>
          <p:cNvPr id="163" name="Picture 12" descr=""/>
          <p:cNvPicPr/>
          <p:nvPr/>
        </p:nvPicPr>
        <p:blipFill>
          <a:blip r:embed="rId3"/>
          <a:stretch/>
        </p:blipFill>
        <p:spPr>
          <a:xfrm>
            <a:off x="7983000" y="2440440"/>
            <a:ext cx="4220640" cy="3165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2" dur="indefinite" restart="never" nodeType="tmRoot">
          <p:childTnLst>
            <p:seq>
              <p:cTn id="4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Simulated Annealing Score: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5" name="Content Placeholder 5" descr=""/>
          <p:cNvPicPr/>
          <p:nvPr/>
        </p:nvPicPr>
        <p:blipFill>
          <a:blip r:embed="rId1"/>
          <a:stretch/>
        </p:blipFill>
        <p:spPr>
          <a:xfrm>
            <a:off x="201240" y="2491920"/>
            <a:ext cx="4012560" cy="3009240"/>
          </a:xfrm>
          <a:prstGeom prst="rect">
            <a:avLst/>
          </a:prstGeom>
          <a:ln>
            <a:noFill/>
          </a:ln>
        </p:spPr>
      </p:pic>
      <p:sp>
        <p:nvSpPr>
          <p:cNvPr id="166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026962B4-A8F4-418D-A8A3-A3415CA2AA85}" type="slidenum">
              <a:rPr b="1" lang="en-US" sz="16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en-US" sz="1600" spc="-1" strike="noStrike">
              <a:latin typeface="Times New Roman"/>
            </a:endParaRPr>
          </a:p>
        </p:txBody>
      </p:sp>
      <p:pic>
        <p:nvPicPr>
          <p:cNvPr id="167" name="Picture 7" descr=""/>
          <p:cNvPicPr/>
          <p:nvPr/>
        </p:nvPicPr>
        <p:blipFill>
          <a:blip r:embed="rId2"/>
          <a:stretch/>
        </p:blipFill>
        <p:spPr>
          <a:xfrm>
            <a:off x="7992000" y="2490840"/>
            <a:ext cx="4087080" cy="3065040"/>
          </a:xfrm>
          <a:prstGeom prst="rect">
            <a:avLst/>
          </a:prstGeom>
          <a:ln>
            <a:noFill/>
          </a:ln>
        </p:spPr>
      </p:pic>
      <p:sp>
        <p:nvSpPr>
          <p:cNvPr id="168" name="CustomShape 3"/>
          <p:cNvSpPr/>
          <p:nvPr/>
        </p:nvSpPr>
        <p:spPr>
          <a:xfrm>
            <a:off x="1526400" y="5534640"/>
            <a:ext cx="1186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Lineair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9" name="CustomShape 4"/>
          <p:cNvSpPr/>
          <p:nvPr/>
        </p:nvSpPr>
        <p:spPr>
          <a:xfrm>
            <a:off x="5044320" y="5534640"/>
            <a:ext cx="21031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Exponentieel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CustomShape 5"/>
          <p:cNvSpPr/>
          <p:nvPr/>
        </p:nvSpPr>
        <p:spPr>
          <a:xfrm>
            <a:off x="9162000" y="5534640"/>
            <a:ext cx="2544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Sigmodiaal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1" name="Picture 12" descr=""/>
          <p:cNvPicPr/>
          <p:nvPr/>
        </p:nvPicPr>
        <p:blipFill>
          <a:blip r:embed="rId3"/>
          <a:stretch/>
        </p:blipFill>
        <p:spPr>
          <a:xfrm>
            <a:off x="3992040" y="2491560"/>
            <a:ext cx="4082760" cy="3061800"/>
          </a:xfrm>
          <a:prstGeom prst="rect">
            <a:avLst/>
          </a:prstGeom>
          <a:ln>
            <a:noFill/>
          </a:ln>
        </p:spPr>
      </p:pic>
      <p:pic>
        <p:nvPicPr>
          <p:cNvPr id="172" name="Content Placeholder 4" descr=""/>
          <p:cNvPicPr/>
          <p:nvPr/>
        </p:nvPicPr>
        <p:blipFill>
          <a:blip r:embed="rId4"/>
          <a:srcRect l="0" t="0" r="10473" b="0"/>
          <a:stretch/>
        </p:blipFill>
        <p:spPr>
          <a:xfrm rot="19726800">
            <a:off x="9441720" y="-137160"/>
            <a:ext cx="3211920" cy="1935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4" dur="indefinite" restart="never" nodeType="tmRoot">
          <p:childTnLst>
            <p:seq>
              <p:cTn id="4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Probleemstelling: Rooster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57200" indent="-342720">
              <a:lnSpc>
                <a:spcPct val="9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7 zalen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457200" indent="-342720">
              <a:lnSpc>
                <a:spcPct val="9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28 vakken -&gt; 72 activiteiten -&gt; 129 lectures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457200" indent="-342720">
              <a:lnSpc>
                <a:spcPct val="9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20 tijdslots + 1 avondslot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114480">
              <a:lnSpc>
                <a:spcPct val="90000"/>
              </a:lnSpc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114480">
              <a:lnSpc>
                <a:spcPct val="90000"/>
              </a:lnSpc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8A067D89-9B58-439D-8E86-22277CD3A297}" type="slidenum">
              <a:rPr b="1" lang="en-US" sz="16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en-US" sz="1600" spc="-1" strike="noStrike">
              <a:latin typeface="Times New Roman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4" name="Content Placeholder 5" descr=""/>
          <p:cNvPicPr/>
          <p:nvPr/>
        </p:nvPicPr>
        <p:blipFill>
          <a:blip r:embed="rId1"/>
          <a:stretch/>
        </p:blipFill>
        <p:spPr>
          <a:xfrm>
            <a:off x="1994040" y="365040"/>
            <a:ext cx="7988040" cy="5990760"/>
          </a:xfrm>
          <a:prstGeom prst="rect">
            <a:avLst/>
          </a:prstGeom>
          <a:ln>
            <a:noFill/>
          </a:ln>
        </p:spPr>
      </p:pic>
      <p:sp>
        <p:nvSpPr>
          <p:cNvPr id="175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E788EA1E-C6B4-4AB0-A5F5-15AAB013721E}" type="slidenum">
              <a:rPr b="1" lang="en-US" sz="16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en-US" sz="1600" spc="-1" strike="noStrike">
              <a:latin typeface="Times New Roman"/>
            </a:endParaRPr>
          </a:p>
        </p:txBody>
      </p:sp>
    </p:spTree>
  </p:cSld>
  <p:timing>
    <p:tnLst>
      <p:par>
        <p:cTn id="46" dur="indefinite" restart="never" nodeType="tmRoot">
          <p:childTnLst>
            <p:seq>
              <p:cTn id="4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7" name="Content Placeholder 5" descr=""/>
          <p:cNvPicPr/>
          <p:nvPr/>
        </p:nvPicPr>
        <p:blipFill>
          <a:blip r:embed="rId1"/>
          <a:stretch/>
        </p:blipFill>
        <p:spPr>
          <a:xfrm>
            <a:off x="1994040" y="365040"/>
            <a:ext cx="7988040" cy="5990760"/>
          </a:xfrm>
          <a:prstGeom prst="rect">
            <a:avLst/>
          </a:prstGeom>
          <a:ln>
            <a:noFill/>
          </a:ln>
        </p:spPr>
      </p:pic>
      <p:sp>
        <p:nvSpPr>
          <p:cNvPr id="178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B13BD887-A16A-4E9F-B939-64C333407099}" type="slidenum">
              <a:rPr b="1" lang="en-US" sz="16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en-US" sz="1600" spc="-1" strike="noStrike">
              <a:latin typeface="Times New Roman"/>
            </a:endParaRPr>
          </a:p>
        </p:txBody>
      </p:sp>
      <p:pic>
        <p:nvPicPr>
          <p:cNvPr id="179" name="Content Placeholder 4" descr=""/>
          <p:cNvPicPr/>
          <p:nvPr/>
        </p:nvPicPr>
        <p:blipFill>
          <a:blip r:embed="rId2"/>
          <a:srcRect l="0" t="0" r="10473" b="0"/>
          <a:stretch/>
        </p:blipFill>
        <p:spPr>
          <a:xfrm>
            <a:off x="5370120" y="1577520"/>
            <a:ext cx="3468240" cy="2089800"/>
          </a:xfrm>
          <a:prstGeom prst="rect">
            <a:avLst/>
          </a:prstGeom>
          <a:ln>
            <a:noFill/>
          </a:ln>
        </p:spPr>
      </p:pic>
      <p:pic>
        <p:nvPicPr>
          <p:cNvPr id="180" name="Content Placeholder 4" descr=""/>
          <p:cNvPicPr/>
          <p:nvPr/>
        </p:nvPicPr>
        <p:blipFill>
          <a:blip r:embed="rId3"/>
          <a:srcRect l="0" t="0" r="10473" b="0"/>
          <a:stretch/>
        </p:blipFill>
        <p:spPr>
          <a:xfrm>
            <a:off x="5455080" y="2453040"/>
            <a:ext cx="5212440" cy="3140640"/>
          </a:xfrm>
          <a:prstGeom prst="rect">
            <a:avLst/>
          </a:prstGeom>
          <a:ln>
            <a:noFill/>
          </a:ln>
        </p:spPr>
      </p:pic>
      <p:pic>
        <p:nvPicPr>
          <p:cNvPr id="181" name="Content Placeholder 4" descr=""/>
          <p:cNvPicPr/>
          <p:nvPr/>
        </p:nvPicPr>
        <p:blipFill>
          <a:blip r:embed="rId4"/>
          <a:srcRect l="0" t="0" r="10473" b="0"/>
          <a:stretch/>
        </p:blipFill>
        <p:spPr>
          <a:xfrm>
            <a:off x="1994040" y="1619280"/>
            <a:ext cx="3211920" cy="1935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8" dur="indefinite" restart="never" nodeType="tmRoot">
          <p:childTnLst>
            <p:seq>
              <p:cTn id="4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Probleemstelling: Rooster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Geldig rooster: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Volgorde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Tegelijk volgbaar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Alles ingeroosterd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FBCF574C-C1CB-45A0-BC90-82B447DDDACB}" type="slidenum">
              <a:rPr b="1" lang="en-US" sz="16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en-US" sz="1600" spc="-1" strike="noStrike">
              <a:latin typeface="Times New Roman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7" name="Picture 3" descr=""/>
          <p:cNvPicPr/>
          <p:nvPr/>
        </p:nvPicPr>
        <p:blipFill>
          <a:blip r:embed="rId1"/>
          <a:srcRect l="0" t="0" r="38402" b="42136"/>
          <a:stretch/>
        </p:blipFill>
        <p:spPr>
          <a:xfrm>
            <a:off x="0" y="0"/>
            <a:ext cx="16481160" cy="8278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Content Placeholder 4" descr=""/>
          <p:cNvPicPr/>
          <p:nvPr/>
        </p:nvPicPr>
        <p:blipFill>
          <a:blip r:embed="rId1"/>
          <a:srcRect l="0" t="0" r="79211" b="0"/>
          <a:stretch/>
        </p:blipFill>
        <p:spPr>
          <a:xfrm>
            <a:off x="0" y="0"/>
            <a:ext cx="2642400" cy="6857640"/>
          </a:xfrm>
          <a:prstGeom prst="rect">
            <a:avLst/>
          </a:prstGeom>
          <a:ln>
            <a:noFill/>
          </a:ln>
        </p:spPr>
      </p:pic>
      <p:pic>
        <p:nvPicPr>
          <p:cNvPr id="99" name="Content Placeholder 4" descr=""/>
          <p:cNvPicPr/>
          <p:nvPr/>
        </p:nvPicPr>
        <p:blipFill>
          <a:blip r:embed="rId2"/>
          <a:srcRect l="0" t="0" r="10473" b="0"/>
          <a:stretch/>
        </p:blipFill>
        <p:spPr>
          <a:xfrm>
            <a:off x="810720" y="0"/>
            <a:ext cx="11380680" cy="6857640"/>
          </a:xfrm>
          <a:prstGeom prst="rect">
            <a:avLst/>
          </a:prstGeom>
          <a:ln>
            <a:noFill/>
          </a:ln>
        </p:spPr>
      </p:pic>
      <p:sp>
        <p:nvSpPr>
          <p:cNvPr id="100" name="CustomShape 1"/>
          <p:cNvSpPr/>
          <p:nvPr/>
        </p:nvSpPr>
        <p:spPr>
          <a:xfrm flipH="1">
            <a:off x="-720" y="416520"/>
            <a:ext cx="4527000" cy="3835080"/>
          </a:xfrm>
          <a:prstGeom prst="wedgeRoundRectCallout">
            <a:avLst>
              <a:gd name="adj1" fmla="val -63692"/>
              <a:gd name="adj2" fmla="val 34043"/>
              <a:gd name="adj3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Zonder restricties: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145</a:t>
            </a:r>
            <a:r>
              <a:rPr b="0" lang="en-US" sz="2400" spc="-1" strike="noStrike" baseline="30000">
                <a:solidFill>
                  <a:srgbClr val="ffffff"/>
                </a:solidFill>
                <a:latin typeface="Calibri"/>
              </a:rPr>
              <a:t>129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 = 6,6 ∙ 10</a:t>
            </a:r>
            <a:r>
              <a:rPr b="0" lang="en-US" sz="2400" spc="-1" strike="noStrike" baseline="30000">
                <a:solidFill>
                  <a:srgbClr val="ffffff"/>
                </a:solidFill>
                <a:latin typeface="Calibri"/>
              </a:rPr>
              <a:t>278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Met restricties: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= 3,8 ∙ 10</a:t>
            </a:r>
            <a:r>
              <a:rPr b="0" lang="en-US" sz="2400" spc="-1" strike="noStrike" baseline="30000">
                <a:solidFill>
                  <a:srgbClr val="ffffff"/>
                </a:solidFill>
                <a:latin typeface="Calibri"/>
              </a:rPr>
              <a:t>238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 flipH="1">
            <a:off x="-720" y="416520"/>
            <a:ext cx="4527000" cy="3835080"/>
          </a:xfrm>
          <a:prstGeom prst="wedgeRoundRectCallout">
            <a:avLst>
              <a:gd name="adj1" fmla="val -63692"/>
              <a:gd name="adj2" fmla="val 34043"/>
              <a:gd name="adj3" fmla="val 16667"/>
            </a:avLst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Calibri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2" name="TextShape 3"/>
          <p:cNvSpPr txBox="1"/>
          <p:nvPr/>
        </p:nvSpPr>
        <p:spPr>
          <a:xfrm>
            <a:off x="810720" y="41652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Statespace: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Objective Function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1726560" y="1697040"/>
            <a:ext cx="4188240" cy="23684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/>
          </a:gra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3"/>
          <p:cNvSpPr/>
          <p:nvPr/>
        </p:nvSpPr>
        <p:spPr>
          <a:xfrm>
            <a:off x="6287400" y="1697040"/>
            <a:ext cx="4188240" cy="23684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/>
          </a:gra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CustomShape 4"/>
          <p:cNvSpPr/>
          <p:nvPr/>
        </p:nvSpPr>
        <p:spPr>
          <a:xfrm>
            <a:off x="4185000" y="4306680"/>
            <a:ext cx="4188240" cy="236844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/>
          </a:gra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5"/>
          <p:cNvSpPr/>
          <p:nvPr/>
        </p:nvSpPr>
        <p:spPr>
          <a:xfrm>
            <a:off x="2036160" y="1811160"/>
            <a:ext cx="35686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Capaciteit Lokaal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08" name="CustomShape 6"/>
          <p:cNvSpPr/>
          <p:nvPr/>
        </p:nvSpPr>
        <p:spPr>
          <a:xfrm>
            <a:off x="6597000" y="1811160"/>
            <a:ext cx="35686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Optimale Spreiding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09" name="CustomShape 7"/>
          <p:cNvSpPr/>
          <p:nvPr/>
        </p:nvSpPr>
        <p:spPr>
          <a:xfrm>
            <a:off x="4114800" y="4502520"/>
            <a:ext cx="35686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Vak op zelfde dag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0" name="CustomShape 8"/>
          <p:cNvSpPr/>
          <p:nvPr/>
        </p:nvSpPr>
        <p:spPr>
          <a:xfrm>
            <a:off x="6611760" y="4501800"/>
            <a:ext cx="35686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CustomShape 9"/>
          <p:cNvSpPr/>
          <p:nvPr/>
        </p:nvSpPr>
        <p:spPr>
          <a:xfrm>
            <a:off x="1935360" y="2557440"/>
            <a:ext cx="3770280" cy="161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Overvolle lokalen toegestaan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-&gt;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Elke student extra is een minpunt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2" name="CustomShape 10"/>
          <p:cNvSpPr/>
          <p:nvPr/>
        </p:nvSpPr>
        <p:spPr>
          <a:xfrm>
            <a:off x="6438600" y="2557440"/>
            <a:ext cx="3885840" cy="161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Spreiden is beter voor studenten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-&gt;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Optimale spreiding is bonuspunten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3" name="CustomShape 11"/>
          <p:cNvSpPr/>
          <p:nvPr/>
        </p:nvSpPr>
        <p:spPr>
          <a:xfrm>
            <a:off x="4185000" y="5060880"/>
            <a:ext cx="3770280" cy="161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Activiteiten van 1 vak op dezelfde dag is te veel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-&gt;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Minpunten voor elke overlap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4" name="CustomShape 12"/>
          <p:cNvSpPr/>
          <p:nvPr/>
        </p:nvSpPr>
        <p:spPr>
          <a:xfrm>
            <a:off x="7476840" y="6035040"/>
            <a:ext cx="3770280" cy="191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TextShape 1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93202994-7191-4A5C-A8AA-2874FF4BC0CD}" type="slidenum">
              <a:rPr b="1" lang="en-US" sz="16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en-US" sz="1600" spc="-1" strike="noStrike">
              <a:latin typeface="Times New Roman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Initiële Toestand: Random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Lectures random verdelen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Restrictions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Geen restrictions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A636157A-16AA-4B72-AC98-471FAD66A831}" type="slidenum">
              <a:rPr b="1" lang="en-US" sz="16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en-US" sz="1600" spc="-1" strike="noStrike">
              <a:latin typeface="Times New Roman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Initiële Toestand: Greedy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Waarom?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‘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Moeilijke’ en ‘makkelijke’ vakken om in te delen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Random Greedy -&gt; ‘moeilijke’ blijven mogelijk over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2132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Hoe?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2132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‘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Moeilijke’ vakken -&gt; hoge punten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Hoge punten -&gt; prioriteit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4318DDE0-DE0A-47A6-B152-4E0B73E5785F}" type="slidenum">
              <a:rPr b="1" lang="en-US" sz="16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en-US" sz="1600" spc="-1" strike="noStrike">
              <a:latin typeface="Times New Roman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Iteratieve Algoritmes: Hillclimber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Verwissel twee random lectures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Check score (+ restrictions)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Iterate N keer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Optionele functies </a:t>
            </a:r>
            <a:r>
              <a:rPr b="0" lang="en-US" sz="2800" spc="-1" strike="noStrike">
                <a:solidFill>
                  <a:srgbClr val="000000"/>
                </a:solidFill>
                <a:latin typeface="Wingdings"/>
              </a:rPr>
              <a:t>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4" name="Picture 6" descr=""/>
          <p:cNvPicPr/>
          <p:nvPr/>
        </p:nvPicPr>
        <p:blipFill>
          <a:blip r:embed="rId1"/>
          <a:stretch/>
        </p:blipFill>
        <p:spPr>
          <a:xfrm>
            <a:off x="6282360" y="2842200"/>
            <a:ext cx="5460480" cy="3449160"/>
          </a:xfrm>
          <a:prstGeom prst="rect">
            <a:avLst/>
          </a:prstGeom>
          <a:ln>
            <a:noFill/>
          </a:ln>
        </p:spPr>
      </p:pic>
      <p:pic>
        <p:nvPicPr>
          <p:cNvPr id="125" name="Picture 8" descr=""/>
          <p:cNvPicPr/>
          <p:nvPr/>
        </p:nvPicPr>
        <p:blipFill>
          <a:blip r:embed="rId2"/>
          <a:stretch/>
        </p:blipFill>
        <p:spPr>
          <a:xfrm rot="18894000">
            <a:off x="4662360" y="4920480"/>
            <a:ext cx="3239280" cy="1612440"/>
          </a:xfrm>
          <a:prstGeom prst="rect">
            <a:avLst/>
          </a:prstGeom>
          <a:ln>
            <a:noFill/>
          </a:ln>
        </p:spPr>
      </p:pic>
      <p:sp>
        <p:nvSpPr>
          <p:cNvPr id="126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F84A7034-20BF-4BDE-931B-0FBDD67652CD}" type="slidenum">
              <a:rPr b="1" lang="en-US" sz="16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en-US" sz="1600" spc="-1" strike="noStrike">
              <a:latin typeface="Times New Roman"/>
            </a:endParaRPr>
          </a:p>
        </p:txBody>
      </p:sp>
      <p:pic>
        <p:nvPicPr>
          <p:cNvPr id="127" name="Picture 11" descr=""/>
          <p:cNvPicPr/>
          <p:nvPr/>
        </p:nvPicPr>
        <p:blipFill>
          <a:blip r:embed="rId3"/>
          <a:stretch/>
        </p:blipFill>
        <p:spPr>
          <a:xfrm>
            <a:off x="7922160" y="591120"/>
            <a:ext cx="3174480" cy="1282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after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 -0.00182 0.01783 C 0.03151 -0.02639 0.06485 -0.0706 0.09089 -0.13657 C 0.11693 -0.20277 0.15456 -0.3787 0.15456 -0.37847 L 0.15456 -0.3787">
                                      <p:cBhvr>
                                        <p:cTn id="22" dur="5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5918</TotalTime>
  <Application>LibreOffice/6.0.7.3$Linux_X86_64 LibreOffice_project/00m0$Build-3</Application>
  <Words>261</Words>
  <Paragraphs>118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2019-05-03T10:12:03Z</dcterms:created>
  <dc:creator>Wessel Rijk rijk</dc:creator>
  <dc:description/>
  <dc:language>en-US</dc:language>
  <cp:lastModifiedBy/>
  <dcterms:modified xsi:type="dcterms:W3CDTF">2019-05-27T20:47:15Z</dcterms:modified>
  <cp:revision>35</cp:revision>
  <dc:subject/>
  <dc:title>The Vast Snails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16.0016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21</vt:i4>
  </property>
</Properties>
</file>